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26" r:id="rId1"/>
  </p:sldMasterIdLst>
  <p:sldIdLst>
    <p:sldId id="256" r:id="rId2"/>
    <p:sldId id="258" r:id="rId3"/>
    <p:sldId id="260" r:id="rId4"/>
    <p:sldId id="262" r:id="rId5"/>
    <p:sldId id="259" r:id="rId6"/>
    <p:sldId id="264" r:id="rId7"/>
    <p:sldId id="265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5580"/>
    <p:restoredTop sz="95574"/>
  </p:normalViewPr>
  <p:slideViewPr>
    <p:cSldViewPr snapToGrid="0" snapToObjects="1">
      <p:cViewPr varScale="1">
        <p:scale>
          <a:sx n="86" d="100"/>
          <a:sy n="86" d="100"/>
        </p:scale>
        <p:origin x="216" y="6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tiff>
</file>

<file path=ppt/media/image10.png>
</file>

<file path=ppt/media/image11.png>
</file>

<file path=ppt/media/image12.jpeg>
</file>

<file path=ppt/media/image2.tiff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0448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66031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914405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44719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9/24/22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27696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932968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9/24/22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814105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9/24/22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1254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9/24/22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47870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05326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9/24/22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15408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9/24/22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9073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17" r:id="rId3"/>
    <p:sldLayoutId id="2147483718" r:id="rId4"/>
    <p:sldLayoutId id="2147483719" r:id="rId5"/>
    <p:sldLayoutId id="2147483725" r:id="rId6"/>
    <p:sldLayoutId id="2147483720" r:id="rId7"/>
    <p:sldLayoutId id="2147483721" r:id="rId8"/>
    <p:sldLayoutId id="2147483722" r:id="rId9"/>
    <p:sldLayoutId id="2147483724" r:id="rId10"/>
    <p:sldLayoutId id="2147483723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8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3" name="Rectangle 22">
            <a:extLst>
              <a:ext uri="{FF2B5EF4-FFF2-40B4-BE49-F238E27FC236}">
                <a16:creationId xmlns:a16="http://schemas.microsoft.com/office/drawing/2014/main" id="{A8935F3B-7900-480D-AC2F-B989AD2C19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C805BDF-A0DC-1F40-A78E-F5BDF32E182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76656" y="3271634"/>
            <a:ext cx="10835640" cy="1271016"/>
          </a:xfrm>
        </p:spPr>
        <p:txBody>
          <a:bodyPr anchor="b">
            <a:normAutofit fontScale="90000"/>
          </a:bodyPr>
          <a:lstStyle/>
          <a:p>
            <a:pPr algn="ctr"/>
            <a:r>
              <a:rPr lang="en-US" sz="6000" dirty="0">
                <a:latin typeface="Comic Sans MS" panose="030F0902030302020204" pitchFamily="66" charset="0"/>
              </a:rPr>
              <a:t>Big Data Technology</a:t>
            </a:r>
            <a:br>
              <a:rPr lang="en-US" sz="6000" dirty="0">
                <a:latin typeface="Comic Sans MS" panose="030F0902030302020204" pitchFamily="66" charset="0"/>
              </a:rPr>
            </a:br>
            <a:r>
              <a:rPr lang="en-US" sz="6000" dirty="0">
                <a:latin typeface="Comic Sans MS" panose="030F0902030302020204" pitchFamily="66" charset="0"/>
              </a:rPr>
              <a:t>Final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961EFF-6A44-1844-964C-AF37825017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76656" y="5440680"/>
            <a:ext cx="4708144" cy="685800"/>
          </a:xfrm>
        </p:spPr>
        <p:txBody>
          <a:bodyPr>
            <a:normAutofit/>
          </a:bodyPr>
          <a:lstStyle/>
          <a:p>
            <a:pPr algn="ctr"/>
            <a:r>
              <a:rPr lang="en-US" sz="3200" b="1" dirty="0"/>
              <a:t>Student: Van Loc Nguyen – 610513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C0A86E-5637-144D-80AA-AC5DCBF2C6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9411" y="502760"/>
            <a:ext cx="2601034" cy="136554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DDA48297-37E0-7A47-B5FE-3EDC894DDE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18336" y="338295"/>
            <a:ext cx="2261455" cy="20353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278E94D-5A05-9548-8212-FDA41E7ECA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92997" y="850647"/>
            <a:ext cx="2601035" cy="203530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03E87BC7-1C3C-2544-80DC-49BC489819D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098127" y="515586"/>
            <a:ext cx="2601377" cy="1352716"/>
          </a:xfrm>
          <a:prstGeom prst="rect">
            <a:avLst/>
          </a:prstGeom>
        </p:spPr>
      </p:pic>
      <p:sp>
        <p:nvSpPr>
          <p:cNvPr id="17" name="Subtitle 2">
            <a:extLst>
              <a:ext uri="{FF2B5EF4-FFF2-40B4-BE49-F238E27FC236}">
                <a16:creationId xmlns:a16="http://schemas.microsoft.com/office/drawing/2014/main" id="{D2E77604-7D64-0E4D-915C-595F8448A5DE}"/>
              </a:ext>
            </a:extLst>
          </p:cNvPr>
          <p:cNvSpPr txBox="1">
            <a:spLocks/>
          </p:cNvSpPr>
          <p:nvPr/>
        </p:nvSpPr>
        <p:spPr>
          <a:xfrm>
            <a:off x="6432804" y="5409137"/>
            <a:ext cx="4708144" cy="685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sz="3200" b="1" dirty="0"/>
              <a:t>Instructor: Professor </a:t>
            </a:r>
            <a:r>
              <a:rPr lang="en-US" sz="3200" b="1" dirty="0" err="1"/>
              <a:t>Mrudula</a:t>
            </a:r>
            <a:r>
              <a:rPr lang="en-US" sz="3200" b="1" dirty="0"/>
              <a:t> </a:t>
            </a:r>
            <a:r>
              <a:rPr lang="en-US" sz="3200" b="1" dirty="0" err="1"/>
              <a:t>Mukadam</a:t>
            </a:r>
            <a:r>
              <a:rPr lang="en-US" sz="32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084738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3D2E5-9B4C-E545-A786-5B2EA561D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Big Data Technology – Objective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63372-B698-DF41-82D6-53F1C6321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268758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 main objective of this personal project is to demonstrate Spark Streaming feature using Spark Streaming </a:t>
            </a:r>
            <a:r>
              <a:rPr lang="en-US" dirty="0" err="1"/>
              <a:t>api</a:t>
            </a:r>
            <a:r>
              <a:rPr lang="en-US" dirty="0"/>
              <a:t>. The Source data is static stock and crypto data, the data is read from csv files and streaming thru a Kafka server. On the other side of the stream, the is Consumer using Spark Stream </a:t>
            </a:r>
            <a:r>
              <a:rPr lang="en-US" dirty="0" err="1"/>
              <a:t>api</a:t>
            </a:r>
            <a:r>
              <a:rPr lang="en-US" dirty="0"/>
              <a:t> to handle and store data into Hadoop HDFS. And finally, Spark-</a:t>
            </a:r>
            <a:r>
              <a:rPr lang="en-US" dirty="0" err="1"/>
              <a:t>sql</a:t>
            </a:r>
            <a:r>
              <a:rPr lang="en-US" dirty="0"/>
              <a:t> using Hive to demonstrate some simple queries.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622591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3D2E5-9B4C-E545-A786-5B2EA561D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/>
              <a:t>Big Data Technology – Design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63372-B698-DF41-82D6-53F1C63216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The project is constructed in 3 parts:</a:t>
            </a:r>
          </a:p>
          <a:p>
            <a:pPr>
              <a:buFontTx/>
              <a:buChar char="-"/>
            </a:pPr>
            <a:r>
              <a:rPr lang="en-US" dirty="0"/>
              <a:t>Producer: Play the role of data sink and send to Kafka topics</a:t>
            </a:r>
          </a:p>
          <a:p>
            <a:pPr>
              <a:buFontTx/>
              <a:buChar char="-"/>
            </a:pPr>
            <a:r>
              <a:rPr lang="en-US" dirty="0"/>
              <a:t>Consumer: Spark-Streaming API to listen data from Kafka topics and send to Hadoop’s HDFS</a:t>
            </a:r>
          </a:p>
          <a:p>
            <a:pPr marL="0" indent="0">
              <a:buNone/>
            </a:pPr>
            <a:r>
              <a:rPr lang="en-US" dirty="0"/>
              <a:t>- Spark SQL: Using Hive-QL to demonstrate simple queries base on receiving data.</a:t>
            </a:r>
          </a:p>
        </p:txBody>
      </p:sp>
    </p:spTree>
    <p:extLst>
      <p:ext uri="{BB962C8B-B14F-4D97-AF65-F5344CB8AC3E}">
        <p14:creationId xmlns:p14="http://schemas.microsoft.com/office/powerpoint/2010/main" val="511689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3D2E5-9B4C-E545-A786-5B2EA561D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365125"/>
            <a:ext cx="10930467" cy="1325563"/>
          </a:xfrm>
        </p:spPr>
        <p:txBody>
          <a:bodyPr>
            <a:normAutofit fontScale="90000"/>
          </a:bodyPr>
          <a:lstStyle/>
          <a:p>
            <a:r>
              <a:rPr lang="en-US" dirty="0"/>
              <a:t>Big Data Technology – Design (Cont.…)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958C0F0-EBD9-D348-BDD2-F736551207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8119" y="1790757"/>
            <a:ext cx="8915401" cy="47021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7298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3D2E5-9B4C-E545-A786-5B2EA561D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Big Data Technology – 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63372-B698-DF41-82D6-53F1C6321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1" y="1929384"/>
            <a:ext cx="5257800" cy="1325563"/>
          </a:xfrm>
        </p:spPr>
        <p:txBody>
          <a:bodyPr/>
          <a:lstStyle/>
          <a:p>
            <a:r>
              <a:rPr lang="en-US" dirty="0"/>
              <a:t>The data I use in this demonstration is the real historical data which is collected from Yahoo Finance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A7B3FF8-E4E7-8B44-BE29-D62109815170}"/>
              </a:ext>
            </a:extLst>
          </p:cNvPr>
          <p:cNvSpPr txBox="1">
            <a:spLocks/>
          </p:cNvSpPr>
          <p:nvPr/>
        </p:nvSpPr>
        <p:spPr>
          <a:xfrm>
            <a:off x="838200" y="3008204"/>
            <a:ext cx="5257800" cy="109321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For the demonstration purpose, I download just a small amount of data into a csv format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1D7C3D-802A-D644-927B-0CAC6555D8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31466" y="1929384"/>
            <a:ext cx="4400492" cy="464425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9A3176F-3F0B-CF4B-9F83-2725834E29B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035" y="4320386"/>
            <a:ext cx="5397500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01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3D2E5-9B4C-E545-A786-5B2EA561D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 fontScale="90000"/>
          </a:bodyPr>
          <a:lstStyle/>
          <a:p>
            <a:r>
              <a:rPr lang="en-US"/>
              <a:t>Big Data Technology – Implementation</a:t>
            </a: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5EB7C84-474F-3540-B6B6-1C031170EB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1934" y="1942041"/>
            <a:ext cx="6900333" cy="317069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10CB98FD-19AD-6B4E-B523-E467978F31F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500" y="5183716"/>
            <a:ext cx="744220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230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3D2E5-9B4C-E545-A786-5B2EA561D2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Big Data Technology – Implementation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DA1DD30-6DCC-084C-92FF-4FB1F5EE2B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8184" y="1913466"/>
            <a:ext cx="4471981" cy="44069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0EB114C-73F4-0F49-A6FD-4F3CDECDB7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4233" y="1913466"/>
            <a:ext cx="4872567" cy="4301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04387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6">
            <a:extLst>
              <a:ext uri="{FF2B5EF4-FFF2-40B4-BE49-F238E27FC236}">
                <a16:creationId xmlns:a16="http://schemas.microsoft.com/office/drawing/2014/main" id="{DA381740-063A-41A4-836D-85D14980EE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78CC48C-9275-4EFA-9B84-8E818500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bstract background of mesh on pink">
            <a:extLst>
              <a:ext uri="{FF2B5EF4-FFF2-40B4-BE49-F238E27FC236}">
                <a16:creationId xmlns:a16="http://schemas.microsoft.com/office/drawing/2014/main" id="{53B9FC70-DECB-A4F8-66E9-D6D00E8FBEB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72" r="-1" b="15536"/>
          <a:stretch/>
        </p:blipFill>
        <p:spPr>
          <a:xfrm>
            <a:off x="-1" y="-1"/>
            <a:ext cx="12188952" cy="6858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0A324144-E9CF-4B12-A53E-FAC0D281D8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3" y="4530071"/>
            <a:ext cx="12191999" cy="2327926"/>
          </a:xfrm>
          <a:prstGeom prst="rect">
            <a:avLst/>
          </a:prstGeom>
          <a:gradFill flip="none" rotWithShape="1">
            <a:gsLst>
              <a:gs pos="45000">
                <a:schemeClr val="tx1">
                  <a:alpha val="40000"/>
                </a:schemeClr>
              </a:gs>
              <a:gs pos="100000">
                <a:schemeClr val="tx1">
                  <a:alpha val="80000"/>
                </a:schemeClr>
              </a:gs>
              <a:gs pos="0">
                <a:schemeClr val="tx1">
                  <a:alpha val="0"/>
                </a:scheme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D3D2E5-9B4C-E545-A786-5B2EA561D2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79" y="1295377"/>
            <a:ext cx="10908792" cy="10698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000" dirty="0">
                <a:solidFill>
                  <a:schemeClr val="bg1"/>
                </a:solidFill>
              </a:rPr>
              <a:t>Big Data Technology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663372-B698-DF41-82D6-53F1C63216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0079" y="3284161"/>
            <a:ext cx="10908792" cy="899544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0" indent="0" algn="ctr">
              <a:buNone/>
            </a:pPr>
            <a:r>
              <a:rPr lang="en-US" sz="6000" dirty="0">
                <a:solidFill>
                  <a:schemeClr val="bg1"/>
                </a:solidFill>
              </a:rPr>
              <a:t>Thank you!</a:t>
            </a:r>
          </a:p>
        </p:txBody>
      </p:sp>
    </p:spTree>
    <p:extLst>
      <p:ext uri="{BB962C8B-B14F-4D97-AF65-F5344CB8AC3E}">
        <p14:creationId xmlns:p14="http://schemas.microsoft.com/office/powerpoint/2010/main" val="635045911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LightSeedRightStep">
      <a:dk1>
        <a:srgbClr val="000000"/>
      </a:dk1>
      <a:lt1>
        <a:srgbClr val="FFFFFF"/>
      </a:lt1>
      <a:dk2>
        <a:srgbClr val="412624"/>
      </a:dk2>
      <a:lt2>
        <a:srgbClr val="E6E8E2"/>
      </a:lt2>
      <a:accent1>
        <a:srgbClr val="A996C6"/>
      </a:accent1>
      <a:accent2>
        <a:srgbClr val="AF7FBA"/>
      </a:accent2>
      <a:accent3>
        <a:srgbClr val="C593B9"/>
      </a:accent3>
      <a:accent4>
        <a:srgbClr val="BA7F94"/>
      </a:accent4>
      <a:accent5>
        <a:srgbClr val="C69996"/>
      </a:accent5>
      <a:accent6>
        <a:srgbClr val="BA9B7F"/>
      </a:accent6>
      <a:hlink>
        <a:srgbClr val="758A53"/>
      </a:hlink>
      <a:folHlink>
        <a:srgbClr val="7F7F7F"/>
      </a:folHlink>
    </a:clrScheme>
    <a:fontScheme name="Custom 2">
      <a:majorFont>
        <a:latin typeface="Modern Love"/>
        <a:ea typeface=""/>
        <a:cs typeface=""/>
      </a:majorFont>
      <a:minorFont>
        <a:latin typeface="The Han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218</Words>
  <Application>Microsoft Macintosh PowerPoint</Application>
  <PresentationFormat>Widescreen</PresentationFormat>
  <Paragraphs>18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Comic Sans MS</vt:lpstr>
      <vt:lpstr>Modern Love</vt:lpstr>
      <vt:lpstr>The Hand</vt:lpstr>
      <vt:lpstr>SketchyVTI</vt:lpstr>
      <vt:lpstr>Big Data Technology Final Project</vt:lpstr>
      <vt:lpstr>Big Data Technology – Objective</vt:lpstr>
      <vt:lpstr>Big Data Technology – Design</vt:lpstr>
      <vt:lpstr>Big Data Technology – Design (Cont.…)</vt:lpstr>
      <vt:lpstr>Big Data Technology – Data</vt:lpstr>
      <vt:lpstr>Big Data Technology – Implementation</vt:lpstr>
      <vt:lpstr>Big Data Technology – Implementation</vt:lpstr>
      <vt:lpstr>Big Data Technology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Technology Final Project</dc:title>
  <dc:creator>Van Loc Nguyen</dc:creator>
  <cp:lastModifiedBy>Van Loc Nguyen</cp:lastModifiedBy>
  <cp:revision>5</cp:revision>
  <dcterms:created xsi:type="dcterms:W3CDTF">2022-09-25T01:48:25Z</dcterms:created>
  <dcterms:modified xsi:type="dcterms:W3CDTF">2022-09-25T02:10:20Z</dcterms:modified>
</cp:coreProperties>
</file>